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59" r:id="rId6"/>
    <p:sldId id="261" r:id="rId7"/>
    <p:sldId id="262" r:id="rId8"/>
    <p:sldId id="263" r:id="rId9"/>
    <p:sldId id="260" r:id="rId10"/>
    <p:sldId id="266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8B55D-EF89-4813-A305-F5A9A5A4FDA9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15B1-790A-462C-A744-FEBDC90852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17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B15B1-790A-462C-A744-FEBDC908527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431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502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092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82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5706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420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95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2884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734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067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04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2178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1765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57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173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052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56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BBF6-D748-47D5-9133-E6315223154E}" type="datetimeFigureOut">
              <a:rPr lang="uk-UA" smtClean="0"/>
              <a:t>08.05.2026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DED57C-9A3D-44CC-9E66-B6A4AE7EA8C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6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ідкрита доповідь-дискусія «ТЮРКСЬКІ РЕСПУБЛІКИ ПОВОЛЖЯ – РУХИ ПРОТИ РФ»">
            <a:extLst>
              <a:ext uri="{FF2B5EF4-FFF2-40B4-BE49-F238E27FC236}">
                <a16:creationId xmlns:a16="http://schemas.microsoft.com/office/drawing/2014/main" id="{1AF74037-7D9D-7CC2-CB27-6C9342E5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6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0492194-B122-CD64-0DA3-85D1E368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166"/>
            <a:ext cx="10431330" cy="49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2DE5A6-4F74-E8B6-D4E0-67A09F43C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31331" cy="20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AE6014C-F4FD-B6AC-3BF5-E2251502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240527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Оренбурзька</a:t>
            </a:r>
            <a:r>
              <a:rPr lang="ru-RU" dirty="0"/>
              <a:t> область створена у 1934 штучно </a:t>
            </a:r>
            <a:r>
              <a:rPr lang="ru-RU" dirty="0" err="1"/>
              <a:t>срср</a:t>
            </a:r>
            <a:r>
              <a:rPr lang="uk-UA" dirty="0"/>
              <a:t>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err="1"/>
              <a:t>Башкірський</a:t>
            </a:r>
            <a:r>
              <a:rPr lang="uk-UA" dirty="0"/>
              <a:t> національно-політичний центр:</a:t>
            </a:r>
          </a:p>
          <a:p>
            <a:pPr marL="0" indent="0">
              <a:buNone/>
            </a:pPr>
            <a:r>
              <a:rPr lang="uk-UA" dirty="0"/>
              <a:t>«До майбутньої башкирської держави можуть входити окремі райони Оренбурзької, Челябінської, Саратовської та інших прикордонних областей на засадах самовизначення».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0C05E8-7264-8EF0-18C0-8D8B596B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"/>
          <a:stretch>
            <a:fillRect/>
          </a:stretch>
        </p:blipFill>
        <p:spPr>
          <a:xfrm>
            <a:off x="2564296" y="0"/>
            <a:ext cx="9627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C535E6-CC33-CF6D-E0B2-88326EE4C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9815209" cy="368602"/>
          </a:xfrm>
        </p:spPr>
        <p:txBody>
          <a:bodyPr/>
          <a:lstStyle/>
          <a:p>
            <a:r>
              <a:rPr lang="uk-UA" dirty="0"/>
              <a:t>Можливе майбутнє Башкортостану, Татарстану та України без </a:t>
            </a:r>
            <a:r>
              <a:rPr lang="uk-UA" dirty="0" err="1"/>
              <a:t>рф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4DB9A-9978-F32A-E53A-3E45C483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26"/>
            <a:ext cx="12192000" cy="63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058F8-5872-8593-B32B-E773D4523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6"/>
          <a:stretch>
            <a:fillRect/>
          </a:stretch>
        </p:blipFill>
        <p:spPr>
          <a:xfrm>
            <a:off x="0" y="0"/>
            <a:ext cx="10504715" cy="68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2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440ECD-3F5A-DED0-807F-1B89052D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033098" cy="6858000"/>
          </a:xfrm>
        </p:spPr>
        <p:txBody>
          <a:bodyPr/>
          <a:lstStyle/>
          <a:p>
            <a:r>
              <a:rPr lang="uk-UA" sz="2800" b="1" dirty="0"/>
              <a:t>Республіка Башкортостан</a:t>
            </a:r>
            <a:r>
              <a:rPr lang="en-US" sz="2800" b="1" dirty="0"/>
              <a:t> – </a:t>
            </a:r>
            <a:r>
              <a:rPr lang="uk-UA" sz="2800" b="1" dirty="0"/>
              <a:t>передовик протестів</a:t>
            </a:r>
          </a:p>
          <a:p>
            <a:r>
              <a:rPr lang="uk-UA" sz="2000" dirty="0"/>
              <a:t>В складі </a:t>
            </a:r>
            <a:r>
              <a:rPr lang="uk-UA" sz="2000" dirty="0" err="1"/>
              <a:t>рф</a:t>
            </a:r>
            <a:r>
              <a:rPr lang="uk-UA" sz="2000" dirty="0"/>
              <a:t> на основі угод від 31.03.1992 та 03.08.1994. Обидві протизаконно не продовжені владою </a:t>
            </a:r>
            <a:r>
              <a:rPr lang="uk-UA" sz="2000" dirty="0" err="1"/>
              <a:t>рф</a:t>
            </a:r>
            <a:r>
              <a:rPr lang="uk-UA" sz="2000" dirty="0"/>
              <a:t>.</a:t>
            </a:r>
          </a:p>
          <a:p>
            <a:r>
              <a:rPr lang="uk-UA" sz="2000" dirty="0"/>
              <a:t>Населення - 4 091 423 (згідно перепису 2020).</a:t>
            </a:r>
          </a:p>
          <a:p>
            <a:endParaRPr lang="uk-UA" sz="2000" dirty="0"/>
          </a:p>
          <a:p>
            <a:endParaRPr lang="uk-UA" sz="2000" dirty="0"/>
          </a:p>
          <a:p>
            <a:r>
              <a:rPr lang="uk-UA" sz="2000" dirty="0"/>
              <a:t>Найбільші міста: Уфа (1,1 млн), Стерлітамак, </a:t>
            </a:r>
            <a:r>
              <a:rPr lang="uk-UA" sz="2000" dirty="0" err="1"/>
              <a:t>Салават</a:t>
            </a:r>
            <a:r>
              <a:rPr lang="uk-UA" sz="2000" dirty="0"/>
              <a:t>, </a:t>
            </a:r>
            <a:r>
              <a:rPr lang="uk-UA" sz="2000" dirty="0" err="1"/>
              <a:t>Нефтекамськ</a:t>
            </a:r>
            <a:r>
              <a:rPr lang="uk-UA" sz="2000" dirty="0"/>
              <a:t>. </a:t>
            </a:r>
          </a:p>
          <a:p>
            <a:r>
              <a:rPr lang="uk-UA" sz="2000" dirty="0"/>
              <a:t>Голова з 2019 – Радій </a:t>
            </a:r>
            <a:r>
              <a:rPr lang="uk-UA" sz="2000" dirty="0" err="1"/>
              <a:t>Хабіров</a:t>
            </a:r>
            <a:r>
              <a:rPr lang="uk-UA" sz="2000" dirty="0"/>
              <a:t>, прихильник </a:t>
            </a:r>
            <a:r>
              <a:rPr lang="uk-UA" sz="2000" dirty="0" err="1"/>
              <a:t>путіна</a:t>
            </a:r>
            <a:r>
              <a:rPr lang="uk-UA" sz="2000" dirty="0"/>
              <a:t> та масової відправки </a:t>
            </a:r>
            <a:r>
              <a:rPr lang="uk-UA" sz="2000" dirty="0" err="1"/>
              <a:t>башкірів</a:t>
            </a:r>
            <a:r>
              <a:rPr lang="uk-UA" sz="2000" dirty="0"/>
              <a:t> на війну.</a:t>
            </a:r>
          </a:p>
          <a:p>
            <a:r>
              <a:rPr lang="uk-UA" sz="2000" dirty="0"/>
              <a:t>Башкортостан на 1 місці серед офіційних втрат у війні </a:t>
            </a:r>
            <a:r>
              <a:rPr lang="uk-UA" sz="2000" dirty="0" err="1"/>
              <a:t>рф</a:t>
            </a:r>
            <a:r>
              <a:rPr lang="uk-UA" sz="2000" dirty="0"/>
              <a:t> проти України. </a:t>
            </a:r>
          </a:p>
          <a:p>
            <a:endParaRPr lang="uk-UA" dirty="0"/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68993952-E63B-1B47-F668-1364B71D4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30276"/>
              </p:ext>
            </p:extLst>
          </p:nvPr>
        </p:nvGraphicFramePr>
        <p:xfrm>
          <a:off x="214008" y="2461117"/>
          <a:ext cx="6605081" cy="731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2029">
                  <a:extLst>
                    <a:ext uri="{9D8B030D-6E8A-4147-A177-3AD203B41FA5}">
                      <a16:colId xmlns:a16="http://schemas.microsoft.com/office/drawing/2014/main" val="1140171631"/>
                    </a:ext>
                  </a:extLst>
                </a:gridCol>
                <a:gridCol w="3303052">
                  <a:extLst>
                    <a:ext uri="{9D8B030D-6E8A-4147-A177-3AD203B41FA5}">
                      <a16:colId xmlns:a16="http://schemas.microsoft.com/office/drawing/2014/main" val="152505116"/>
                    </a:ext>
                  </a:extLst>
                </a:gridCol>
              </a:tblGrid>
              <a:tr h="243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>
                          <a:effectLst/>
                        </a:rPr>
                        <a:t>Москалі - 1509246 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>
                          <a:effectLst/>
                        </a:rPr>
                        <a:t>36,9%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1936547"/>
                  </a:ext>
                </a:extLst>
              </a:tr>
              <a:tr h="243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 err="1">
                          <a:effectLst/>
                        </a:rPr>
                        <a:t>Башкіри</a:t>
                      </a:r>
                      <a:r>
                        <a:rPr lang="uk-UA" sz="1400" kern="100" dirty="0">
                          <a:effectLst/>
                        </a:rPr>
                        <a:t> - 1268806 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31%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696121"/>
                  </a:ext>
                </a:extLst>
              </a:tr>
              <a:tr h="243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>
                          <a:effectLst/>
                        </a:rPr>
                        <a:t>Татари - 974533 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23,8%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779818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38B4CD9-4F40-941D-F030-4A39AF71F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1"/>
          <a:stretch>
            <a:fillRect/>
          </a:stretch>
        </p:blipFill>
        <p:spPr bwMode="auto">
          <a:xfrm>
            <a:off x="7033099" y="0"/>
            <a:ext cx="5158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B8110A-8C19-C30F-1B2E-47A24BD6F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75603" r="40857"/>
          <a:stretch>
            <a:fillRect/>
          </a:stretch>
        </p:blipFill>
        <p:spPr bwMode="auto">
          <a:xfrm>
            <a:off x="3458182" y="5184843"/>
            <a:ext cx="5113508" cy="16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AAEF699-D8FB-28FE-15FC-5D531F28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131" y="5184843"/>
            <a:ext cx="1478605" cy="457200"/>
          </a:xfrm>
        </p:spPr>
        <p:txBody>
          <a:bodyPr>
            <a:normAutofit/>
          </a:bodyPr>
          <a:lstStyle/>
          <a:p>
            <a:r>
              <a:rPr lang="uk-UA" sz="900" b="1" dirty="0">
                <a:solidFill>
                  <a:schemeClr val="tx1"/>
                </a:solidFill>
              </a:rPr>
              <a:t>БАЙМАКСЬКИЙ</a:t>
            </a:r>
          </a:p>
        </p:txBody>
      </p:sp>
    </p:spTree>
    <p:extLst>
      <p:ext uri="{BB962C8B-B14F-4D97-AF65-F5344CB8AC3E}">
        <p14:creationId xmlns:p14="http://schemas.microsoft.com/office/powerpoint/2010/main" val="128766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4F008A-2AA7-EE93-7D82-894DA802D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742583" cy="6857999"/>
          </a:xfrm>
        </p:spPr>
        <p:txBody>
          <a:bodyPr/>
          <a:lstStyle/>
          <a:p>
            <a:r>
              <a:rPr lang="uk-UA" sz="2000" b="1" dirty="0"/>
              <a:t>Історичні передумови </a:t>
            </a:r>
          </a:p>
          <a:p>
            <a:r>
              <a:rPr lang="uk-UA" sz="2000" dirty="0" err="1"/>
              <a:t>Башкіри</a:t>
            </a:r>
            <a:r>
              <a:rPr lang="uk-UA" sz="2000" dirty="0"/>
              <a:t> потрапили до підданства </a:t>
            </a:r>
            <a:r>
              <a:rPr lang="uk-UA" sz="2000" dirty="0" err="1"/>
              <a:t>москві</a:t>
            </a:r>
            <a:r>
              <a:rPr lang="uk-UA" sz="2000" dirty="0"/>
              <a:t> у 1557 на підставі угод з </a:t>
            </a:r>
            <a:r>
              <a:rPr lang="uk-UA" sz="2000" dirty="0" err="1"/>
              <a:t>іваном</a:t>
            </a:r>
            <a:r>
              <a:rPr lang="uk-UA" sz="2000" dirty="0"/>
              <a:t> </a:t>
            </a:r>
            <a:r>
              <a:rPr lang="en-US" sz="2000" dirty="0"/>
              <a:t>IV </a:t>
            </a:r>
            <a:r>
              <a:rPr lang="uk-UA" sz="2000" dirty="0" err="1"/>
              <a:t>грозним</a:t>
            </a:r>
            <a:r>
              <a:rPr lang="uk-UA" sz="2000" dirty="0"/>
              <a:t> про автономію – були порушені.</a:t>
            </a:r>
          </a:p>
          <a:p>
            <a:r>
              <a:rPr lang="uk-UA" sz="2000" dirty="0"/>
              <a:t>Протягом 17 – 19 століття </a:t>
            </a:r>
            <a:r>
              <a:rPr lang="uk-UA" sz="2000" dirty="0" err="1"/>
              <a:t>башкіри</a:t>
            </a:r>
            <a:r>
              <a:rPr lang="uk-UA" sz="2000" dirty="0"/>
              <a:t> 8 раз поставали проти москалів, тимчасово </a:t>
            </a:r>
            <a:r>
              <a:rPr lang="uk-UA" sz="2000" dirty="0" err="1"/>
              <a:t>добившись</a:t>
            </a:r>
            <a:r>
              <a:rPr lang="uk-UA" sz="2000" dirty="0"/>
              <a:t> незалежності у 1707-1725 роках.</a:t>
            </a:r>
          </a:p>
          <a:p>
            <a:r>
              <a:rPr lang="uk-UA" sz="2000" dirty="0"/>
              <a:t>Проголошення </a:t>
            </a:r>
            <a:r>
              <a:rPr lang="ru-RU" sz="2000" dirty="0" err="1"/>
              <a:t>утворення</a:t>
            </a:r>
            <a:r>
              <a:rPr lang="ru-RU" sz="2000" dirty="0"/>
              <a:t> </a:t>
            </a:r>
            <a:r>
              <a:rPr lang="ru-RU" sz="2000" dirty="0" err="1"/>
              <a:t>національно-територіальної</a:t>
            </a:r>
            <a:r>
              <a:rPr lang="ru-RU" sz="2000" dirty="0"/>
              <a:t> </a:t>
            </a:r>
            <a:r>
              <a:rPr lang="ru-RU" sz="2000" dirty="0" err="1"/>
              <a:t>автономії</a:t>
            </a:r>
            <a:r>
              <a:rPr lang="ru-RU" sz="2000" dirty="0"/>
              <a:t> </a:t>
            </a:r>
            <a:r>
              <a:rPr lang="ru-RU" sz="2000" dirty="0" err="1"/>
              <a:t>Башкурдистан</a:t>
            </a:r>
            <a:r>
              <a:rPr lang="ru-RU" sz="2000" dirty="0"/>
              <a:t> на </a:t>
            </a:r>
            <a:r>
              <a:rPr lang="ru-RU" sz="2000" dirty="0" err="1"/>
              <a:t>чол</a:t>
            </a:r>
            <a:r>
              <a:rPr lang="uk-UA" sz="2000" dirty="0"/>
              <a:t>і з </a:t>
            </a:r>
            <a:r>
              <a:rPr lang="uk-UA" sz="2000" u="sng" dirty="0" err="1"/>
              <a:t>Ахмет-Закі</a:t>
            </a:r>
            <a:r>
              <a:rPr lang="uk-UA" sz="2000" u="sng" dirty="0"/>
              <a:t> </a:t>
            </a:r>
            <a:r>
              <a:rPr lang="uk-UA" sz="2000" u="sng" dirty="0" err="1"/>
              <a:t>Валіді</a:t>
            </a:r>
            <a:r>
              <a:rPr lang="uk-UA" sz="2000" u="sng" dirty="0"/>
              <a:t> </a:t>
            </a:r>
            <a:r>
              <a:rPr lang="uk-UA" sz="2000" u="sng" dirty="0" err="1"/>
              <a:t>Тоганом</a:t>
            </a:r>
            <a:r>
              <a:rPr lang="uk-UA" sz="2000" dirty="0"/>
              <a:t> – 15.11.1917.</a:t>
            </a:r>
          </a:p>
          <a:p>
            <a:r>
              <a:rPr lang="uk-UA" sz="2000" dirty="0"/>
              <a:t>Угода між Башкирським урядом та більшовиками про радянську автономію Башкирії (Автономна Башкирська Радянська Республіка) у складі радянської </a:t>
            </a:r>
            <a:r>
              <a:rPr lang="uk-UA" sz="2000" dirty="0" err="1"/>
              <a:t>росії</a:t>
            </a:r>
            <a:r>
              <a:rPr lang="uk-UA" sz="2000" dirty="0"/>
              <a:t> – березень 1919. До 1920 угода </a:t>
            </a:r>
            <a:r>
              <a:rPr lang="uk-UA" sz="2000" dirty="0" err="1"/>
              <a:t>попрана</a:t>
            </a:r>
            <a:r>
              <a:rPr lang="uk-UA" sz="2000" dirty="0"/>
              <a:t>, після провалу повстань </a:t>
            </a:r>
            <a:r>
              <a:rPr lang="uk-UA" sz="2000" dirty="0" err="1"/>
              <a:t>Ахмет-Закі</a:t>
            </a:r>
            <a:r>
              <a:rPr lang="uk-UA" sz="2000" dirty="0"/>
              <a:t> </a:t>
            </a:r>
            <a:r>
              <a:rPr lang="uk-UA" sz="2000" dirty="0" err="1"/>
              <a:t>Валіді</a:t>
            </a:r>
            <a:r>
              <a:rPr lang="uk-UA" sz="2000" dirty="0"/>
              <a:t> </a:t>
            </a:r>
            <a:r>
              <a:rPr lang="uk-UA" sz="2000" dirty="0" err="1"/>
              <a:t>Тоган</a:t>
            </a:r>
            <a:r>
              <a:rPr lang="uk-UA" sz="2000" dirty="0"/>
              <a:t> </a:t>
            </a:r>
            <a:r>
              <a:rPr lang="uk-UA" sz="2000" dirty="0" err="1"/>
              <a:t>імігрував</a:t>
            </a:r>
            <a:r>
              <a:rPr lang="uk-UA" sz="2000" dirty="0"/>
              <a:t>. </a:t>
            </a:r>
          </a:p>
          <a:p>
            <a:r>
              <a:rPr lang="uk-UA" sz="2000" dirty="0"/>
              <a:t>У 1990-тих разом з Ічкерією, Дагестаном, Татарстаном Башкортостаном був серед регіонів, які майже досягнули незалежності від </a:t>
            </a:r>
            <a:r>
              <a:rPr lang="uk-UA" sz="2000" dirty="0" err="1"/>
              <a:t>рф</a:t>
            </a:r>
            <a:r>
              <a:rPr lang="uk-UA" sz="2000" dirty="0"/>
              <a:t>. </a:t>
            </a:r>
          </a:p>
          <a:p>
            <a:endParaRPr lang="uk-UA" dirty="0"/>
          </a:p>
        </p:txBody>
      </p:sp>
      <p:pic>
        <p:nvPicPr>
          <p:cNvPr id="2052" name="Picture 4" descr="Ахмет-Закі Валіді Тоган">
            <a:extLst>
              <a:ext uri="{FF2B5EF4-FFF2-40B4-BE49-F238E27FC236}">
                <a16:creationId xmlns:a16="http://schemas.microsoft.com/office/drawing/2014/main" id="{0BA018AF-0BF4-657B-502F-29B9145E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41" y="0"/>
            <a:ext cx="4453559" cy="593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8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46567B-F3BD-82E7-9205-0427BA9BF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uk-UA" sz="2400" b="1" dirty="0"/>
              <a:t>Показники тиску влади </a:t>
            </a:r>
            <a:r>
              <a:rPr lang="uk-UA" sz="2400" b="1" dirty="0" err="1"/>
              <a:t>рф</a:t>
            </a:r>
            <a:r>
              <a:rPr lang="uk-UA" sz="2400" b="1" dirty="0"/>
              <a:t> в Башкортостані</a:t>
            </a:r>
          </a:p>
          <a:p>
            <a:r>
              <a:rPr lang="uk-UA" sz="2400" dirty="0"/>
              <a:t>Агітація на війну:</a:t>
            </a:r>
          </a:p>
          <a:p>
            <a:r>
              <a:rPr lang="uk-UA" sz="2400" dirty="0"/>
              <a:t>формування 5 нібито «добровольчих» батальйонів з 2022; </a:t>
            </a:r>
          </a:p>
          <a:p>
            <a:r>
              <a:rPr lang="uk-UA" sz="2400" dirty="0"/>
              <a:t>видатки на зустрічі з ветеранами війни проти України та                                       роботу </a:t>
            </a:r>
            <a:r>
              <a:rPr lang="uk-UA" sz="2400" dirty="0" err="1"/>
              <a:t>воєнкорів</a:t>
            </a:r>
            <a:r>
              <a:rPr lang="uk-UA" sz="2400" dirty="0"/>
              <a:t> від </a:t>
            </a:r>
            <a:r>
              <a:rPr lang="uk-UA" sz="2400" dirty="0" err="1"/>
              <a:t>Хабірова</a:t>
            </a:r>
            <a:r>
              <a:rPr lang="uk-UA" sz="2400" dirty="0"/>
              <a:t>;</a:t>
            </a:r>
          </a:p>
          <a:p>
            <a:r>
              <a:rPr lang="uk-UA" sz="2400" dirty="0"/>
              <a:t>лицемірна організація історико-культурного центру для збереження                         мови та звичаїв українців Башкортостану.</a:t>
            </a:r>
          </a:p>
          <a:p>
            <a:r>
              <a:rPr lang="uk-UA" sz="2400" dirty="0"/>
              <a:t>Демонтаж пам’ятника герою повстання проти </a:t>
            </a:r>
            <a:r>
              <a:rPr lang="uk-UA" sz="2400" dirty="0" err="1"/>
              <a:t>москви</a:t>
            </a:r>
            <a:r>
              <a:rPr lang="uk-UA" sz="2400" dirty="0"/>
              <a:t> у 18 столітті                    </a:t>
            </a:r>
            <a:r>
              <a:rPr lang="uk-UA" sz="2400" dirty="0" err="1"/>
              <a:t>Салавату</a:t>
            </a:r>
            <a:r>
              <a:rPr lang="uk-UA" sz="2400" dirty="0"/>
              <a:t> </a:t>
            </a:r>
            <a:r>
              <a:rPr lang="uk-UA" sz="2400" dirty="0" err="1"/>
              <a:t>Юлаєву</a:t>
            </a:r>
            <a:r>
              <a:rPr lang="uk-UA" sz="2400" dirty="0"/>
              <a:t> (2025).</a:t>
            </a:r>
          </a:p>
          <a:p>
            <a:r>
              <a:rPr lang="ru-RU" sz="2400" dirty="0"/>
              <a:t>Заборона </a:t>
            </a:r>
            <a:r>
              <a:rPr lang="ru-RU" sz="2400" dirty="0" err="1"/>
              <a:t>поширення</a:t>
            </a:r>
            <a:r>
              <a:rPr lang="ru-RU" sz="2400" dirty="0"/>
              <a:t> фото і </a:t>
            </a:r>
            <a:r>
              <a:rPr lang="ru-RU" sz="2400" dirty="0" err="1"/>
              <a:t>відео</a:t>
            </a:r>
            <a:r>
              <a:rPr lang="ru-RU" sz="2400" dirty="0"/>
              <a:t> БПЛА, РЕБ та ППО (2025); </a:t>
            </a:r>
          </a:p>
          <a:p>
            <a:r>
              <a:rPr lang="ru-RU" sz="2400" dirty="0" err="1"/>
              <a:t>Набір</a:t>
            </a:r>
            <a:r>
              <a:rPr lang="ru-RU" sz="2400" dirty="0"/>
              <a:t> </a:t>
            </a:r>
            <a:r>
              <a:rPr lang="ru-RU" sz="2400" dirty="0" err="1"/>
              <a:t>резервістів</a:t>
            </a:r>
            <a:r>
              <a:rPr lang="ru-RU" sz="2400" dirty="0"/>
              <a:t> для </a:t>
            </a:r>
            <a:r>
              <a:rPr lang="ru-RU" sz="2400" dirty="0" err="1"/>
              <a:t>охорони</a:t>
            </a:r>
            <a:r>
              <a:rPr lang="ru-RU" sz="2400" dirty="0"/>
              <a:t> </a:t>
            </a:r>
            <a:r>
              <a:rPr lang="ru-RU" sz="2400" dirty="0" err="1"/>
              <a:t>критичних</a:t>
            </a:r>
            <a:r>
              <a:rPr lang="ru-RU" sz="2400" dirty="0"/>
              <a:t> </a:t>
            </a:r>
            <a:r>
              <a:rPr lang="ru-RU" sz="2400" dirty="0" err="1"/>
              <a:t>об’єктів</a:t>
            </a:r>
            <a:r>
              <a:rPr lang="ru-RU" sz="2400" dirty="0"/>
              <a:t> (2025).</a:t>
            </a:r>
          </a:p>
          <a:p>
            <a:br>
              <a:rPr lang="uk-UA" sz="2000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127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214A25-458D-69BF-8569-614641869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uk-UA" sz="2000" b="1" dirty="0"/>
              <a:t>Кризові моменти:</a:t>
            </a:r>
          </a:p>
          <a:p>
            <a:r>
              <a:rPr lang="ru-RU" sz="2000" dirty="0" err="1"/>
              <a:t>Скорочення</a:t>
            </a:r>
            <a:r>
              <a:rPr lang="ru-RU" sz="2000" dirty="0"/>
              <a:t> </a:t>
            </a:r>
            <a:r>
              <a:rPr lang="ru-RU" sz="2000" dirty="0" err="1"/>
              <a:t>виплат</a:t>
            </a:r>
            <a:r>
              <a:rPr lang="ru-RU" sz="2000" dirty="0"/>
              <a:t> </a:t>
            </a:r>
            <a:r>
              <a:rPr lang="ru-RU" sz="2000" dirty="0" err="1"/>
              <a:t>військовим</a:t>
            </a:r>
            <a:r>
              <a:rPr lang="ru-RU" sz="2000" dirty="0"/>
              <a:t> (за перший контракт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Республіки</a:t>
            </a:r>
            <a:r>
              <a:rPr lang="ru-RU" sz="2000" dirty="0"/>
              <a:t> – з  1,6 млн руб. до 400 </a:t>
            </a:r>
            <a:r>
              <a:rPr lang="ru-RU" sz="2000" dirty="0" err="1"/>
              <a:t>руб</a:t>
            </a:r>
            <a:r>
              <a:rPr lang="ru-RU" sz="2000" dirty="0"/>
              <a:t> з червня по листопад 2025. Повернута до 1 млн </a:t>
            </a:r>
            <a:r>
              <a:rPr lang="ru-RU" sz="2000" dirty="0" err="1"/>
              <a:t>руб</a:t>
            </a:r>
            <a:r>
              <a:rPr lang="ru-RU" sz="2000" dirty="0"/>
              <a:t> з 01.12.2025). </a:t>
            </a:r>
            <a:r>
              <a:rPr lang="ru-RU" sz="2000" dirty="0" err="1"/>
              <a:t>Скорочення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скасування</a:t>
            </a:r>
            <a:r>
              <a:rPr lang="ru-RU" sz="2000" dirty="0"/>
              <a:t> </a:t>
            </a:r>
            <a:r>
              <a:rPr lang="ru-RU" sz="2000" dirty="0" err="1"/>
              <a:t>виплат</a:t>
            </a:r>
            <a:r>
              <a:rPr lang="ru-RU" sz="2000" dirty="0"/>
              <a:t> за перший контракт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місцевих</a:t>
            </a:r>
            <a:r>
              <a:rPr lang="ru-RU" sz="2000" dirty="0"/>
              <a:t> </a:t>
            </a:r>
            <a:r>
              <a:rPr lang="ru-RU" sz="2000" dirty="0" err="1"/>
              <a:t>бюджетів</a:t>
            </a:r>
            <a:r>
              <a:rPr lang="ru-RU" sz="2000" dirty="0"/>
              <a:t>. </a:t>
            </a:r>
          </a:p>
          <a:p>
            <a:r>
              <a:rPr lang="ru-RU" sz="2000" dirty="0"/>
              <a:t>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зростання</a:t>
            </a:r>
            <a:r>
              <a:rPr lang="ru-RU" sz="2000" dirty="0"/>
              <a:t> </a:t>
            </a:r>
            <a:r>
              <a:rPr lang="ru-RU" sz="2000" dirty="0" err="1"/>
              <a:t>дефіциту</a:t>
            </a:r>
            <a:r>
              <a:rPr lang="ru-RU" sz="2000" dirty="0"/>
              <a:t> бюджету з 10 до 28 </a:t>
            </a:r>
            <a:r>
              <a:rPr lang="ru-RU" sz="2000" dirty="0" err="1"/>
              <a:t>млдр</a:t>
            </a:r>
            <a:r>
              <a:rPr lang="ru-RU" sz="2000" dirty="0"/>
              <a:t> </a:t>
            </a:r>
            <a:r>
              <a:rPr lang="ru-RU" sz="2000" dirty="0" err="1"/>
              <a:t>руб</a:t>
            </a:r>
            <a:r>
              <a:rPr lang="ru-RU" sz="2000" dirty="0"/>
              <a:t> на 3 роки вперед за 2025 </a:t>
            </a:r>
            <a:r>
              <a:rPr lang="ru-RU" sz="2000" dirty="0" err="1"/>
              <a:t>рік</a:t>
            </a:r>
            <a:r>
              <a:rPr lang="ru-RU" sz="2000" dirty="0"/>
              <a:t>. </a:t>
            </a:r>
          </a:p>
          <a:p>
            <a:r>
              <a:rPr lang="ru-RU" sz="2000" dirty="0" err="1"/>
              <a:t>Прильоти</a:t>
            </a:r>
            <a:r>
              <a:rPr lang="ru-RU" sz="2000" dirty="0"/>
              <a:t> по НПЗ, </a:t>
            </a:r>
            <a:r>
              <a:rPr lang="ru-RU" sz="2000" dirty="0" err="1"/>
              <a:t>вибух</a:t>
            </a:r>
            <a:r>
              <a:rPr lang="ru-RU" sz="2000" dirty="0"/>
              <a:t> на завод</a:t>
            </a:r>
            <a:r>
              <a:rPr lang="uk-UA" sz="2000" dirty="0"/>
              <a:t>і заводі боєприпасів в Стерлітамаку (2025).</a:t>
            </a:r>
            <a:endParaRPr lang="ru-RU" sz="2000" dirty="0"/>
          </a:p>
          <a:p>
            <a:endParaRPr lang="uk-UA" dirty="0"/>
          </a:p>
        </p:txBody>
      </p:sp>
      <p:pic>
        <p:nvPicPr>
          <p:cNvPr id="3078" name="Picture 6" descr="В России произошел взрыв на военном заводе &quot;Авангард&quot;">
            <a:extLst>
              <a:ext uri="{FF2B5EF4-FFF2-40B4-BE49-F238E27FC236}">
                <a16:creationId xmlns:a16="http://schemas.microsoft.com/office/drawing/2014/main" id="{94C2A083-D787-B856-71F7-F83CCBB8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728"/>
            <a:ext cx="5666928" cy="45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ПЗ в Уфе горит - что известно об этом заводе, где на карте Уфа">
            <a:extLst>
              <a:ext uri="{FF2B5EF4-FFF2-40B4-BE49-F238E27FC236}">
                <a16:creationId xmlns:a16="http://schemas.microsoft.com/office/drawing/2014/main" id="{18FAF8E4-3A29-56D2-21D6-A3FAAA238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/>
          <a:stretch>
            <a:fillRect/>
          </a:stretch>
        </p:blipFill>
        <p:spPr bwMode="auto">
          <a:xfrm>
            <a:off x="5666928" y="2295728"/>
            <a:ext cx="4274740" cy="45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2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B3DD71-08FF-C5F8-55F4-EF1D2C27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uk-UA" sz="2000" b="1" dirty="0"/>
              <a:t>Найбільші показники протестів проти </a:t>
            </a:r>
            <a:r>
              <a:rPr lang="uk-UA" sz="2000" b="1" dirty="0" err="1"/>
              <a:t>рф</a:t>
            </a:r>
            <a:r>
              <a:rPr lang="uk-UA" sz="2000" b="1" dirty="0"/>
              <a:t> у Башкортостані:</a:t>
            </a:r>
          </a:p>
          <a:p>
            <a:r>
              <a:rPr lang="uk-UA" sz="2000" i="1" dirty="0"/>
              <a:t>Протести у січні 2024: найбільші з 2022</a:t>
            </a:r>
          </a:p>
          <a:p>
            <a:r>
              <a:rPr lang="uk-UA" sz="2000" dirty="0"/>
              <a:t>5-10 тис. учасників</a:t>
            </a:r>
          </a:p>
          <a:p>
            <a:r>
              <a:rPr lang="uk-UA" sz="2000" dirty="0"/>
              <a:t>Проти затримання </a:t>
            </a:r>
            <a:r>
              <a:rPr lang="uk-UA" sz="2000" dirty="0" err="1"/>
              <a:t>Фаіля</a:t>
            </a:r>
            <a:r>
              <a:rPr lang="uk-UA" sz="2000" dirty="0"/>
              <a:t> </a:t>
            </a:r>
            <a:r>
              <a:rPr lang="uk-UA" sz="2000" dirty="0" err="1"/>
              <a:t>Алсинова</a:t>
            </a:r>
            <a:r>
              <a:rPr lang="uk-UA" sz="2000" dirty="0"/>
              <a:t>, розробок копалин в регіоні                                                                          та за відставку </a:t>
            </a:r>
            <a:r>
              <a:rPr lang="uk-UA" sz="2000" dirty="0" err="1"/>
              <a:t>Радія</a:t>
            </a:r>
            <a:r>
              <a:rPr lang="uk-UA" sz="2000" dirty="0"/>
              <a:t> </a:t>
            </a:r>
            <a:r>
              <a:rPr lang="uk-UA" sz="2000" dirty="0" err="1"/>
              <a:t>Хабірова</a:t>
            </a:r>
            <a:r>
              <a:rPr lang="uk-UA" sz="2000" dirty="0"/>
              <a:t>.</a:t>
            </a:r>
          </a:p>
          <a:p>
            <a:r>
              <a:rPr lang="uk-UA" sz="2000" dirty="0"/>
              <a:t>17.01.2024 в м. </a:t>
            </a:r>
            <a:r>
              <a:rPr lang="uk-UA" sz="2000" dirty="0" err="1"/>
              <a:t>Баймак</a:t>
            </a:r>
            <a:r>
              <a:rPr lang="uk-UA" sz="2000" dirty="0"/>
              <a:t> та 19.01.2024 в м. Уфа. </a:t>
            </a:r>
          </a:p>
          <a:p>
            <a:endParaRPr lang="uk-UA" sz="2000" dirty="0"/>
          </a:p>
          <a:p>
            <a:r>
              <a:rPr lang="uk-UA" sz="2000" dirty="0"/>
              <a:t>Протести «Стерлітамак, дихай» проти забруднення та будівництва сміттєвих полігонів                                           в м. Стерлітамак – з січня 2025 періодами.</a:t>
            </a:r>
          </a:p>
          <a:p>
            <a:r>
              <a:rPr lang="uk-UA" sz="2000" dirty="0"/>
              <a:t>2 </a:t>
            </a:r>
            <a:r>
              <a:rPr lang="uk-UA" sz="2000" dirty="0" err="1"/>
              <a:t>підлітка</a:t>
            </a:r>
            <a:r>
              <a:rPr lang="uk-UA" sz="2000" dirty="0"/>
              <a:t> спалили прапор російської імперії і малювали націоналістичні графіті                                                          в м. Уфа у січні 2025. </a:t>
            </a:r>
          </a:p>
          <a:p>
            <a:r>
              <a:rPr lang="uk-UA" sz="2000" dirty="0"/>
              <a:t>Протести проти розробок копалин москалями на хребті </a:t>
            </a:r>
            <a:r>
              <a:rPr lang="uk-UA" sz="2000" dirty="0" err="1"/>
              <a:t>Криктитау</a:t>
            </a:r>
            <a:r>
              <a:rPr lang="uk-UA" sz="2000" dirty="0"/>
              <a:t> (до 90% підтримки                                                         в окремих селах як в </a:t>
            </a:r>
            <a:r>
              <a:rPr lang="uk-UA" sz="2000" dirty="0" err="1"/>
              <a:t>соц</a:t>
            </a:r>
            <a:r>
              <a:rPr lang="uk-UA" sz="2000" dirty="0"/>
              <a:t> мережах, так і фізично: чисельними зборами та зустрічами                                                    з місцевою владою) - квітень-червень 2025 .</a:t>
            </a:r>
          </a:p>
          <a:p>
            <a:r>
              <a:rPr lang="uk-UA" sz="2000" dirty="0"/>
              <a:t>Перемога за підтримки національних організацій башкирів противників перейменування                                        вулиці в Уфі на честь ненависника башкирів Жириновського - грудень 2025.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589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⭕️ Силовики не оставляют попыток разогнать протест в Баймаке">
            <a:hlinkClick r:id="" action="ppaction://media"/>
            <a:extLst>
              <a:ext uri="{FF2B5EF4-FFF2-40B4-BE49-F238E27FC236}">
                <a16:creationId xmlns:a16="http://schemas.microsoft.com/office/drawing/2014/main" id="{68775BBB-5EB8-7648-35B9-AB8A0F3078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604" y="-3171218"/>
            <a:ext cx="7665396" cy="10029218"/>
          </a:xfrm>
        </p:spPr>
      </p:pic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id="{4D2582A8-1B87-E99A-BDA8-5F2068F0FA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26604" cy="2023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Протести у </a:t>
            </a:r>
            <a:r>
              <a:rPr lang="uk-UA" dirty="0" err="1"/>
              <a:t>Баймаку</a:t>
            </a:r>
            <a:r>
              <a:rPr lang="uk-UA" dirty="0"/>
              <a:t> у 2024. </a:t>
            </a:r>
          </a:p>
        </p:txBody>
      </p:sp>
    </p:spTree>
    <p:extLst>
      <p:ext uri="{BB962C8B-B14F-4D97-AF65-F5344CB8AC3E}">
        <p14:creationId xmlns:p14="http://schemas.microsoft.com/office/powerpoint/2010/main" val="6974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7E2C60-D1E4-78B5-91DA-9EA0F4137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ru-RU" b="1" dirty="0" err="1"/>
              <a:t>Жертви</a:t>
            </a:r>
            <a:r>
              <a:rPr lang="ru-RU" b="1" dirty="0"/>
              <a:t> </a:t>
            </a:r>
            <a:r>
              <a:rPr lang="ru-RU" b="1" dirty="0" err="1"/>
              <a:t>репрес</a:t>
            </a:r>
            <a:r>
              <a:rPr lang="uk-UA" b="1" dirty="0" err="1"/>
              <a:t>ій</a:t>
            </a:r>
            <a:r>
              <a:rPr lang="uk-UA" b="1" dirty="0"/>
              <a:t> </a:t>
            </a:r>
            <a:r>
              <a:rPr lang="uk-UA" b="1" dirty="0" err="1"/>
              <a:t>рф</a:t>
            </a:r>
            <a:r>
              <a:rPr lang="uk-UA" b="1" dirty="0"/>
              <a:t> в Башкортостані</a:t>
            </a:r>
          </a:p>
          <a:p>
            <a:r>
              <a:rPr lang="uk-UA" dirty="0"/>
              <a:t>За участь у протестах в </a:t>
            </a:r>
            <a:r>
              <a:rPr lang="uk-UA" dirty="0" err="1"/>
              <a:t>Баймаку</a:t>
            </a:r>
            <a:r>
              <a:rPr lang="uk-UA" dirty="0"/>
              <a:t> – ув’язнено 82 людини, 2 загинули (</a:t>
            </a:r>
            <a:r>
              <a:rPr lang="uk-UA" dirty="0" err="1"/>
              <a:t>Даутов</a:t>
            </a:r>
            <a:r>
              <a:rPr lang="uk-UA" dirty="0"/>
              <a:t> та </a:t>
            </a:r>
            <a:r>
              <a:rPr lang="uk-UA" dirty="0" err="1"/>
              <a:t>Байгускаров</a:t>
            </a:r>
            <a:r>
              <a:rPr lang="uk-UA" dirty="0"/>
              <a:t>). </a:t>
            </a:r>
          </a:p>
          <a:p>
            <a:r>
              <a:rPr lang="uk-UA" dirty="0"/>
              <a:t>Вадим </a:t>
            </a:r>
            <a:r>
              <a:rPr lang="uk-UA" dirty="0" err="1"/>
              <a:t>Кільядіров</a:t>
            </a:r>
            <a:r>
              <a:rPr lang="uk-UA" dirty="0"/>
              <a:t> - з</a:t>
            </a:r>
            <a:r>
              <a:rPr lang="ru-RU" dirty="0" err="1"/>
              <a:t>винувачення</a:t>
            </a:r>
            <a:r>
              <a:rPr lang="ru-RU" dirty="0"/>
              <a:t> у </a:t>
            </a:r>
            <a:r>
              <a:rPr lang="ru-RU" dirty="0" err="1"/>
              <a:t>підкиданні</a:t>
            </a:r>
            <a:r>
              <a:rPr lang="ru-RU" dirty="0"/>
              <a:t> бомби до </a:t>
            </a:r>
            <a:r>
              <a:rPr lang="ru-RU" dirty="0" err="1"/>
              <a:t>воєнкомату</a:t>
            </a:r>
            <a:r>
              <a:rPr lang="ru-RU" dirty="0"/>
              <a:t> та </a:t>
            </a:r>
            <a:r>
              <a:rPr lang="ru-RU" dirty="0" err="1"/>
              <a:t>підпалі</a:t>
            </a:r>
            <a:r>
              <a:rPr lang="ru-RU" dirty="0"/>
              <a:t>                                       </a:t>
            </a:r>
            <a:r>
              <a:rPr lang="ru-RU" dirty="0" err="1"/>
              <a:t>інфраструктури</a:t>
            </a:r>
            <a:r>
              <a:rPr lang="ru-RU" dirty="0"/>
              <a:t> на </a:t>
            </a:r>
            <a:r>
              <a:rPr lang="ru-RU" dirty="0" err="1"/>
              <a:t>замовлення</a:t>
            </a:r>
            <a:r>
              <a:rPr lang="ru-RU" dirty="0"/>
              <a:t> «</a:t>
            </a:r>
            <a:r>
              <a:rPr lang="ru-RU" dirty="0" err="1"/>
              <a:t>Легіону</a:t>
            </a:r>
            <a:r>
              <a:rPr lang="ru-RU" dirty="0"/>
              <a:t> «Свобода </a:t>
            </a:r>
            <a:r>
              <a:rPr lang="ru-RU" dirty="0" err="1"/>
              <a:t>росії</a:t>
            </a:r>
            <a:r>
              <a:rPr lang="ru-RU" dirty="0"/>
              <a:t>» - </a:t>
            </a:r>
            <a:r>
              <a:rPr lang="ru-RU" dirty="0" err="1"/>
              <a:t>примусове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.</a:t>
            </a:r>
          </a:p>
          <a:p>
            <a:r>
              <a:rPr lang="ru-RU" dirty="0"/>
              <a:t>Десятки </a:t>
            </a:r>
            <a:r>
              <a:rPr lang="ru-RU" dirty="0" err="1"/>
              <a:t>громадян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підлітків</a:t>
            </a:r>
            <a:r>
              <a:rPr lang="ru-RU" dirty="0"/>
              <a:t>, за: </a:t>
            </a:r>
            <a:r>
              <a:rPr lang="ru-RU" dirty="0" err="1"/>
              <a:t>заклики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3 </a:t>
            </a:r>
            <a:r>
              <a:rPr lang="ru-RU" dirty="0" err="1"/>
              <a:t>штурмовій</a:t>
            </a:r>
            <a:r>
              <a:rPr lang="ru-RU" dirty="0"/>
              <a:t> </a:t>
            </a:r>
            <a:r>
              <a:rPr lang="ru-RU" dirty="0" err="1"/>
              <a:t>бригаді</a:t>
            </a:r>
            <a:r>
              <a:rPr lang="ru-RU" dirty="0"/>
              <a:t>,                                                   ЗС «</a:t>
            </a:r>
            <a:r>
              <a:rPr lang="ru-RU" dirty="0" err="1"/>
              <a:t>ворожої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», </a:t>
            </a:r>
            <a:r>
              <a:rPr lang="ru-RU" dirty="0" err="1"/>
              <a:t>підготовку</a:t>
            </a:r>
            <a:r>
              <a:rPr lang="ru-RU" dirty="0"/>
              <a:t> </a:t>
            </a:r>
            <a:r>
              <a:rPr lang="ru-RU" dirty="0" err="1"/>
              <a:t>терактів</a:t>
            </a:r>
            <a:r>
              <a:rPr lang="ru-RU" dirty="0"/>
              <a:t>, </a:t>
            </a:r>
            <a:r>
              <a:rPr lang="uk-UA" dirty="0" err="1"/>
              <a:t>фінасування</a:t>
            </a:r>
            <a:r>
              <a:rPr lang="uk-UA" dirty="0"/>
              <a:t> релігійної організації                                       «Відродження» з України, коментарі проти </a:t>
            </a:r>
            <a:r>
              <a:rPr lang="uk-UA" dirty="0" err="1"/>
              <a:t>зс</a:t>
            </a:r>
            <a:r>
              <a:rPr lang="uk-UA" dirty="0"/>
              <a:t> </a:t>
            </a:r>
            <a:r>
              <a:rPr lang="uk-UA" dirty="0" err="1"/>
              <a:t>рф</a:t>
            </a:r>
            <a:r>
              <a:rPr lang="uk-UA" dirty="0"/>
              <a:t> у </a:t>
            </a:r>
            <a:r>
              <a:rPr lang="uk-UA" dirty="0" err="1"/>
              <a:t>соц</a:t>
            </a:r>
            <a:r>
              <a:rPr lang="uk-UA" dirty="0"/>
              <a:t> мережах.</a:t>
            </a:r>
          </a:p>
          <a:p>
            <a:r>
              <a:rPr lang="uk-UA" dirty="0"/>
              <a:t>Ліквідований останній банк Башкортостану (2025). </a:t>
            </a:r>
          </a:p>
          <a:p>
            <a:pPr marL="0" indent="0">
              <a:buNone/>
            </a:pPr>
            <a:r>
              <a:rPr lang="uk-UA" dirty="0"/>
              <a:t>Ернест </a:t>
            </a:r>
            <a:r>
              <a:rPr lang="uk-UA" dirty="0" err="1"/>
              <a:t>Шаратфутдінов</a:t>
            </a:r>
            <a:r>
              <a:rPr lang="uk-UA" dirty="0"/>
              <a:t> – звинувачення 							 	Урал </a:t>
            </a:r>
            <a:r>
              <a:rPr lang="uk-UA" dirty="0" err="1"/>
              <a:t>Байбулатов</a:t>
            </a:r>
            <a:r>
              <a:rPr lang="uk-UA" dirty="0"/>
              <a:t> – ув’язнення </a:t>
            </a:r>
            <a:br>
              <a:rPr lang="uk-UA" dirty="0"/>
            </a:br>
            <a:r>
              <a:rPr lang="uk-UA" dirty="0"/>
              <a:t>у співпраці з ГУР, 13 років тюрми.										за підтримку протестів на </a:t>
            </a:r>
            <a:r>
              <a:rPr lang="uk-UA" dirty="0" err="1"/>
              <a:t>Криктитау</a:t>
            </a:r>
            <a:r>
              <a:rPr lang="uk-UA" dirty="0"/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DAC2F0-CD70-2A5C-5ABF-84AE687C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99" t="11950" r="22937"/>
          <a:stretch>
            <a:fillRect/>
          </a:stretch>
        </p:blipFill>
        <p:spPr>
          <a:xfrm>
            <a:off x="0" y="3428998"/>
            <a:ext cx="4046706" cy="3429000"/>
          </a:xfrm>
          <a:prstGeom prst="rect">
            <a:avLst/>
          </a:prstGeom>
        </p:spPr>
      </p:pic>
      <p:pic>
        <p:nvPicPr>
          <p:cNvPr id="2054" name="Picture 6" descr="Урал Байбулатов">
            <a:extLst>
              <a:ext uri="{FF2B5EF4-FFF2-40B4-BE49-F238E27FC236}">
                <a16:creationId xmlns:a16="http://schemas.microsoft.com/office/drawing/2014/main" id="{A3B75C0A-575E-868B-EF2C-15EC3D8BD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2" t="4087" r="17821" b="2488"/>
          <a:stretch>
            <a:fillRect/>
          </a:stretch>
        </p:blipFill>
        <p:spPr bwMode="auto">
          <a:xfrm>
            <a:off x="8503451" y="3429000"/>
            <a:ext cx="368854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50026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</TotalTime>
  <Words>701</Words>
  <Application>Microsoft Office PowerPoint</Application>
  <PresentationFormat>Широкий екран</PresentationFormat>
  <Paragraphs>57</Paragraphs>
  <Slides>12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Грань</vt:lpstr>
      <vt:lpstr>Презентація PowerPoint</vt:lpstr>
      <vt:lpstr>Презентація PowerPoint</vt:lpstr>
      <vt:lpstr>БАЙМАКСЬКИЙ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Oleksii Tkachenko</dc:creator>
  <cp:lastModifiedBy>Oleksii Tkachenko</cp:lastModifiedBy>
  <cp:revision>2</cp:revision>
  <dcterms:created xsi:type="dcterms:W3CDTF">2026-05-07T14:01:00Z</dcterms:created>
  <dcterms:modified xsi:type="dcterms:W3CDTF">2026-05-08T11:56:30Z</dcterms:modified>
</cp:coreProperties>
</file>